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7qIiUFyjEBFql/wYgh+MBLid8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7" name="Pascale Claude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9-06T14:49:42.129">
    <p:pos x="6000" y="0"/>
    <p:text>30 min (Pascale)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DpXabJs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09-06T14:51:00.026">
    <p:pos x="6000" y="0"/>
    <p:text>Carole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DpXabK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09-06T14:51:24.348">
    <p:pos x="6000" y="0"/>
    <p:text>Pascale (1h)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DpXabKw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9-09-07T13:32:05.412">
    <p:pos x="6000" y="0"/>
    <p:text>Pascale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DpjCHng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5" dt="2019-09-06T14:52:31.922">
    <p:pos x="6000" y="0"/>
    <p:text>Carole 1h30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DpXabLQ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19-09-06T14:54:31.395">
    <p:pos x="6000" y="0"/>
    <p:text>Pascale 2h15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DpXabLY"/>
      </p:ext>
    </p:extLst>
  </p:cm>
  <p:cm authorId="0" idx="7" dt="2019-09-06T14:54:31.395">
    <p:pos x="6000" y="0"/>
    <p:text>2 tablettes pour prendre les photos</p:text>
    <p:extLst>
      <p:ext uri="{C676402C-5697-4E1C-873F-D02D1690AC5C}">
        <p15:threadingInfo timeZoneBias="0">
          <p15:parentCm authorId="0" idx="6"/>
        </p15:threadingInfo>
      </p:ext>
      <p:ext uri="http://customooxmlschemas.google.com/">
        <go:slidesCustomData xmlns:go="http://customooxmlschemas.google.com/" commentPostId="AAAADpXabL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08573773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0857377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6f512d0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6f512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1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Calibri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22" name="Google Shape;22;p2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showMasterSp="0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5" name="Google Shape;95;p2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showMasterSp="0" type="picTx">
  <p:cSld name="PICTURE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showMasterSp="0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showMasterSp="0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0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0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showMasterSp="0" type="secHead">
  <p:cSld name="SECTION_HEADER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67" name="Google Shape;67;p2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7"/>
          <p:cNvSpPr txBox="1"/>
          <p:nvPr>
            <p:ph idx="2" type="body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7"/>
          <p:cNvSpPr txBox="1"/>
          <p:nvPr>
            <p:ph idx="4" type="body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13" name="Google Shape;13;p1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37" name="Google Shape;37;p1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2.ac-poitiers.fr/dsden79-pedagogie/sites/dsden79-pedagogie/IMG/pdf/men-circulaire-pdmqdc-18-12-2012.pdf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cache.media.eduscol.education.fr/file/ecole/19/0/Dispositif_plus_de_maitres_reperes_de_mise_en_oeuvre_VE_260190.pdf" TargetMode="External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education.gouv.fr/cid111556/note-du-comite-national-de-suivi-du-dispositif-plus-de-maitres-que-de-classes.html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hyperlink" Target="https://www.education.gouv.fr/cid111556/note-du-comite-national-de-suivi-du-dispositif-plus-de-maitres-que-de-classes.html" TargetMode="External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3.xml"/><Relationship Id="rId4" Type="http://schemas.openxmlformats.org/officeDocument/2006/relationships/hyperlink" Target="http://ww2.ac-poitiers.fr/dsden79-pedagogie/sites/dsden79-pedagogie/IMG/pdf/men-circulaire-pdmqdc-18-12-2012.pdf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cache.media.eduscol.education.fr/file/ecole/19/0/Dispositif_plus_de_maitres_reperes_de_mise_en_oeuvre_VE_260190.pdf" TargetMode="External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s://www.flickr.com/photos/joyoflife/7151469649/" TargetMode="External"/><Relationship Id="rId5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4.xml"/><Relationship Id="rId4" Type="http://schemas.openxmlformats.org/officeDocument/2006/relationships/hyperlink" Target="https://youtu.be/DWF3xK-rc9A" TargetMode="External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5.xml"/><Relationship Id="rId4" Type="http://schemas.openxmlformats.org/officeDocument/2006/relationships/hyperlink" Target="http://ww2.ac-poitiers.fr/dsden79-pedagogie/sites/dsden79-pedagogie/IMG/pdf/dgesco-09-2013-pratiques_denseignement_et_difficulte_scolaire_synthese_recherche_tricot_thery.pdf" TargetMode="External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A3A3A"/>
            </a:gs>
            <a:gs pos="65000">
              <a:schemeClr val="dk1"/>
            </a:gs>
            <a:gs pos="100000">
              <a:schemeClr val="dk1"/>
            </a:gs>
          </a:gsLst>
          <a:lin ang="1620000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 amt="35000"/>
          </a:blip>
          <a:srcRect b="-1" l="15605" r="3061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Stage PDMQDC</a:t>
            </a:r>
            <a:endParaRPr/>
          </a:p>
        </p:txBody>
      </p:sp>
      <p:sp>
        <p:nvSpPr>
          <p:cNvPr id="127" name="Google Shape;127;p1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>
                <a:solidFill>
                  <a:schemeClr val="lt1"/>
                </a:solidFill>
              </a:rPr>
              <a:t>CIRCONSCRIPTION DE VESOUL 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fr-FR">
                <a:solidFill>
                  <a:schemeClr val="lt1"/>
                </a:solidFill>
              </a:rPr>
              <a:t>JEUDI 12 SEPTEMBRE 2019</a:t>
            </a:r>
            <a:endParaRPr/>
          </a:p>
        </p:txBody>
      </p:sp>
      <p:cxnSp>
        <p:nvCxnSpPr>
          <p:cNvPr id="128" name="Google Shape;128;p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8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173" y="905933"/>
            <a:ext cx="9979657" cy="503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356" y="1254966"/>
            <a:ext cx="10337292" cy="434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7" name="Google Shape;247;p1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" name="Google Shape;248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>
            <p:ph type="title"/>
          </p:nvPr>
        </p:nvSpPr>
        <p:spPr>
          <a:xfrm>
            <a:off x="4380588" y="965199"/>
            <a:ext cx="6766078" cy="492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fr-FR" sz="5400">
                <a:solidFill>
                  <a:srgbClr val="262626"/>
                </a:solidFill>
              </a:rPr>
              <a:t>Quel regard  du PDMQDC ? </a:t>
            </a:r>
            <a:endParaRPr/>
          </a:p>
        </p:txBody>
      </p:sp>
      <p:sp>
        <p:nvSpPr>
          <p:cNvPr id="251" name="Google Shape;251;p10"/>
          <p:cNvSpPr txBox="1"/>
          <p:nvPr>
            <p:ph idx="1" type="body"/>
          </p:nvPr>
        </p:nvSpPr>
        <p:spPr>
          <a:xfrm>
            <a:off x="1023257" y="965198"/>
            <a:ext cx="2707937" cy="4927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>
                <a:solidFill>
                  <a:schemeClr val="dk2"/>
                </a:solidFill>
              </a:rPr>
              <a:t>Principes partagés / mots clés </a:t>
            </a:r>
            <a:endParaRPr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p10"/>
          <p:cNvCxnSpPr/>
          <p:nvPr/>
        </p:nvCxnSpPr>
        <p:spPr>
          <a:xfrm>
            <a:off x="4055891" y="2057399"/>
            <a:ext cx="0" cy="274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8573773d_0_0"/>
          <p:cNvSpPr txBox="1"/>
          <p:nvPr>
            <p:ph idx="4294967295"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Comment faire passer le message à l’équipe ? </a:t>
            </a:r>
            <a:endParaRPr/>
          </a:p>
        </p:txBody>
      </p:sp>
      <p:pic>
        <p:nvPicPr>
          <p:cNvPr id="258" name="Google Shape;258;g608573773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737400"/>
            <a:ext cx="7743751" cy="413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1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>
            <p:ph type="title"/>
          </p:nvPr>
        </p:nvSpPr>
        <p:spPr>
          <a:xfrm>
            <a:off x="633999" y="4550229"/>
            <a:ext cx="10909073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lang="fr-FR" sz="6000">
                <a:solidFill>
                  <a:srgbClr val="262626"/>
                </a:solidFill>
              </a:rPr>
              <a:t>Ressources</a:t>
            </a:r>
            <a:endParaRPr/>
          </a:p>
        </p:txBody>
      </p:sp>
      <p:pic>
        <p:nvPicPr>
          <p:cNvPr id="268" name="Google Shape;268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457" y="1536995"/>
            <a:ext cx="5131653" cy="18089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/>
          <p:nvPr/>
        </p:nvSpPr>
        <p:spPr>
          <a:xfrm>
            <a:off x="6063996" y="886968"/>
            <a:ext cx="64008" cy="3108960"/>
          </a:xfrm>
          <a:prstGeom prst="rect">
            <a:avLst/>
          </a:prstGeom>
          <a:solidFill>
            <a:srgbClr val="8262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>
            <a:hlinkClick r:id="rId5"/>
          </p:cNvPr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4891" y="640080"/>
            <a:ext cx="3782399" cy="3602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5"/>
          <p:cNvCxnSpPr/>
          <p:nvPr/>
        </p:nvCxnSpPr>
        <p:spPr>
          <a:xfrm>
            <a:off x="721086" y="5618770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1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9C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8262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0" name="Google Shape;280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1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>
            <p:ph type="title"/>
          </p:nvPr>
        </p:nvSpPr>
        <p:spPr>
          <a:xfrm>
            <a:off x="633999" y="4550229"/>
            <a:ext cx="10909073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lang="fr-FR" sz="6000">
                <a:solidFill>
                  <a:srgbClr val="262626"/>
                </a:solidFill>
              </a:rPr>
              <a:t>Ressources</a:t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6063996" y="886968"/>
            <a:ext cx="64008" cy="3108960"/>
          </a:xfrm>
          <a:prstGeom prst="rect">
            <a:avLst/>
          </a:prstGeom>
          <a:solidFill>
            <a:srgbClr val="8262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16"/>
          <p:cNvCxnSpPr/>
          <p:nvPr/>
        </p:nvCxnSpPr>
        <p:spPr>
          <a:xfrm>
            <a:off x="721086" y="5618770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1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9C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8262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16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1" y="461020"/>
            <a:ext cx="3769143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 txBox="1"/>
          <p:nvPr>
            <p:ph type="title"/>
          </p:nvPr>
        </p:nvSpPr>
        <p:spPr>
          <a:xfrm>
            <a:off x="6411685" y="634946"/>
            <a:ext cx="5127171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fr-FR"/>
              <a:t>Situation depuis la rentrée</a:t>
            </a:r>
            <a:endParaRPr/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132" y="645106"/>
            <a:ext cx="5247747" cy="5247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"/>
          <p:cNvCxnSpPr/>
          <p:nvPr/>
        </p:nvCxnSpPr>
        <p:spPr>
          <a:xfrm>
            <a:off x="6411684" y="2086188"/>
            <a:ext cx="4748808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2"/>
          <p:cNvSpPr txBox="1"/>
          <p:nvPr>
            <p:ph idx="1" type="body"/>
          </p:nvPr>
        </p:nvSpPr>
        <p:spPr>
          <a:xfrm>
            <a:off x="6175800" y="2198925"/>
            <a:ext cx="5363100" cy="3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fr-FR"/>
              <a:t>Quelles projections ?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fr-FR"/>
              <a:t>Quelles modalités ?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fr-FR"/>
              <a:t>Emploi du temps ?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fr-FR"/>
              <a:t>Qui définit les types d’interventions du PDMQDC ? 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8" name="Google Shape;148;p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3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>
            <p:ph type="title"/>
          </p:nvPr>
        </p:nvSpPr>
        <p:spPr>
          <a:xfrm>
            <a:off x="638423" y="3766457"/>
            <a:ext cx="10909073" cy="16546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lang="fr-FR" sz="6000">
                <a:solidFill>
                  <a:srgbClr val="262626"/>
                </a:solidFill>
              </a:rPr>
              <a:t>Le dispositif PDMQDC : où en sommes-nous ? </a:t>
            </a:r>
            <a:endParaRPr/>
          </a:p>
        </p:txBody>
      </p:sp>
      <p:sp>
        <p:nvSpPr>
          <p:cNvPr id="151" name="Google Shape;151;p3"/>
          <p:cNvSpPr txBox="1"/>
          <p:nvPr>
            <p:ph idx="1" type="body"/>
          </p:nvPr>
        </p:nvSpPr>
        <p:spPr>
          <a:xfrm>
            <a:off x="1281474" y="5496089"/>
            <a:ext cx="9622971" cy="771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RAPPORT 2017</a:t>
            </a:r>
            <a:endParaRPr/>
          </a:p>
        </p:txBody>
      </p:sp>
      <p:pic>
        <p:nvPicPr>
          <p:cNvPr id="152" name="Google Shape;152;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4021" l="0" r="-1" t="2639"/>
          <a:stretch/>
        </p:blipFill>
        <p:spPr>
          <a:xfrm>
            <a:off x="2292232" y="932016"/>
            <a:ext cx="7594872" cy="2506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3"/>
          <p:cNvCxnSpPr/>
          <p:nvPr/>
        </p:nvCxnSpPr>
        <p:spPr>
          <a:xfrm>
            <a:off x="835159" y="5433708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71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A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507" y="4554906"/>
            <a:ext cx="12188952" cy="2303094"/>
          </a:xfrm>
          <a:prstGeom prst="rect">
            <a:avLst/>
          </a:prstGeom>
          <a:solidFill>
            <a:srgbClr val="785D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"/>
          <p:cNvSpPr txBox="1"/>
          <p:nvPr>
            <p:ph type="title"/>
          </p:nvPr>
        </p:nvSpPr>
        <p:spPr>
          <a:xfrm>
            <a:off x="633998" y="4905301"/>
            <a:ext cx="4988879" cy="1554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>
                <a:solidFill>
                  <a:srgbClr val="FFFFFF"/>
                </a:solidFill>
              </a:rPr>
              <a:t>Définir les besoins </a:t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3048" y="4554906"/>
            <a:ext cx="12188952" cy="64008"/>
          </a:xfrm>
          <a:prstGeom prst="rect">
            <a:avLst/>
          </a:prstGeom>
          <a:solidFill>
            <a:srgbClr val="93A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4"/>
          <p:cNvCxnSpPr/>
          <p:nvPr/>
        </p:nvCxnSpPr>
        <p:spPr>
          <a:xfrm>
            <a:off x="5820770" y="5247564"/>
            <a:ext cx="0" cy="873457"/>
          </a:xfrm>
          <a:prstGeom prst="straightConnector1">
            <a:avLst/>
          </a:prstGeom>
          <a:noFill/>
          <a:ln cap="flat" cmpd="sng" w="15875">
            <a:solidFill>
              <a:srgbClr val="93A6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5" name="Google Shape;165;p4"/>
          <p:cNvGrpSpPr/>
          <p:nvPr/>
        </p:nvGrpSpPr>
        <p:grpSpPr>
          <a:xfrm>
            <a:off x="7645617" y="4905714"/>
            <a:ext cx="2331065" cy="1553655"/>
            <a:chOff x="1581316" y="414"/>
            <a:chExt cx="2331065" cy="1553655"/>
          </a:xfrm>
        </p:grpSpPr>
        <p:sp>
          <p:nvSpPr>
            <p:cNvPr id="166" name="Google Shape;166;p4"/>
            <p:cNvSpPr/>
            <p:nvPr/>
          </p:nvSpPr>
          <p:spPr>
            <a:xfrm>
              <a:off x="1581316" y="414"/>
              <a:ext cx="2097959" cy="133220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00ABEF"/>
                </a:gs>
                <a:gs pos="34000">
                  <a:srgbClr val="00ABED"/>
                </a:gs>
                <a:gs pos="70000">
                  <a:srgbClr val="00AFF6"/>
                </a:gs>
                <a:gs pos="100000">
                  <a:srgbClr val="0EB0E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14422" y="221865"/>
              <a:ext cx="2097959" cy="133220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9AC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1853441" y="260884"/>
              <a:ext cx="2019921" cy="1254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b="0" i="0" lang="fr-FR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 partir du prescrit </a:t>
              </a:r>
              <a:endPara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9" name="Google Shape;169;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457" y="1536995"/>
            <a:ext cx="5131653" cy="180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4891" y="640080"/>
            <a:ext cx="3782399" cy="360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 txBox="1"/>
          <p:nvPr>
            <p:ph type="title"/>
          </p:nvPr>
        </p:nvSpPr>
        <p:spPr>
          <a:xfrm>
            <a:off x="477078" y="516836"/>
            <a:ext cx="3100136" cy="1960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B4B4F"/>
              </a:buClr>
              <a:buSzPts val="4400"/>
              <a:buFont typeface="Calibri"/>
              <a:buNone/>
            </a:pPr>
            <a:r>
              <a:rPr lang="fr-FR" sz="4400">
                <a:solidFill>
                  <a:srgbClr val="3B4B4F"/>
                </a:solidFill>
              </a:rPr>
              <a:t>Définir les besoins </a:t>
            </a:r>
            <a:endParaRPr/>
          </a:p>
        </p:txBody>
      </p:sp>
      <p:cxnSp>
        <p:nvCxnSpPr>
          <p:cNvPr id="177" name="Google Shape;177;p5"/>
          <p:cNvCxnSpPr/>
          <p:nvPr/>
        </p:nvCxnSpPr>
        <p:spPr>
          <a:xfrm>
            <a:off x="590927" y="2633962"/>
            <a:ext cx="27432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6888" r="4406" t="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5"/>
          <p:cNvGrpSpPr/>
          <p:nvPr/>
        </p:nvGrpSpPr>
        <p:grpSpPr>
          <a:xfrm>
            <a:off x="492371" y="3418713"/>
            <a:ext cx="3084843" cy="2056048"/>
            <a:chOff x="0" y="627858"/>
            <a:chExt cx="3084843" cy="2056048"/>
          </a:xfrm>
        </p:grpSpPr>
        <p:sp>
          <p:nvSpPr>
            <p:cNvPr id="180" name="Google Shape;180;p5"/>
            <p:cNvSpPr/>
            <p:nvPr/>
          </p:nvSpPr>
          <p:spPr>
            <a:xfrm>
              <a:off x="0" y="627858"/>
              <a:ext cx="2776359" cy="1762988"/>
            </a:xfrm>
            <a:prstGeom prst="roundRect">
              <a:avLst>
                <a:gd fmla="val 10000" name="adj"/>
              </a:avLst>
            </a:prstGeom>
            <a:solidFill>
              <a:srgbClr val="19ACE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8484" y="920918"/>
              <a:ext cx="2776359" cy="17629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19AC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360120" y="972554"/>
              <a:ext cx="2673087" cy="1659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b="0" i="0" lang="fr-FR" sz="3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 partir du contexte de l’école</a:t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5"/>
          <p:cNvSpPr txBox="1"/>
          <p:nvPr/>
        </p:nvSpPr>
        <p:spPr>
          <a:xfrm>
            <a:off x="9451272" y="6657945"/>
            <a:ext cx="273504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7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Cette photo</a:t>
            </a:r>
            <a:r>
              <a:rPr b="0" i="0" lang="fr-FR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 Auteur inconnu est soumise à la licence </a:t>
            </a:r>
            <a:r>
              <a:rPr b="0" i="0" lang="fr-FR" sz="7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26f512d07_0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Vivre la situation</a:t>
            </a:r>
            <a:endParaRPr/>
          </a:p>
        </p:txBody>
      </p:sp>
      <p:sp>
        <p:nvSpPr>
          <p:cNvPr id="189" name="Google Shape;189;g626f512d07_0_0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3000"/>
              <a:t>Pour réfléchir à la difficulté scolaire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g626f512d07_0_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750" y="2510699"/>
            <a:ext cx="8411250" cy="34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 txBox="1"/>
          <p:nvPr>
            <p:ph type="title"/>
          </p:nvPr>
        </p:nvSpPr>
        <p:spPr>
          <a:xfrm>
            <a:off x="7859485" y="634946"/>
            <a:ext cx="3690257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Calibri"/>
              <a:buNone/>
            </a:pPr>
            <a:r>
              <a:rPr lang="fr-FR" sz="3400"/>
              <a:t>Varier les modalités d’interventions </a:t>
            </a:r>
            <a:endParaRPr/>
          </a:p>
        </p:txBody>
      </p:sp>
      <p:pic>
        <p:nvPicPr>
          <p:cNvPr id="197" name="Google Shape;197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" l="2880" r="4157" t="0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6"/>
          <p:cNvCxnSpPr/>
          <p:nvPr/>
        </p:nvCxnSpPr>
        <p:spPr>
          <a:xfrm>
            <a:off x="7892143" y="2085703"/>
            <a:ext cx="356616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6"/>
          <p:cNvSpPr txBox="1"/>
          <p:nvPr>
            <p:ph idx="1" type="body"/>
          </p:nvPr>
        </p:nvSpPr>
        <p:spPr>
          <a:xfrm>
            <a:off x="7859485" y="2198914"/>
            <a:ext cx="369025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54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 "/>
            </a:pPr>
            <a:r>
              <a:rPr lang="fr-FR" sz="4000"/>
              <a:t>Pourquoi est-il nécessaire d’apporter de la diversité ?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A3A3A"/>
            </a:gs>
            <a:gs pos="65000">
              <a:schemeClr val="dk1"/>
            </a:gs>
            <a:gs pos="100000">
              <a:schemeClr val="dk1"/>
            </a:gs>
          </a:gsLst>
          <a:lin ang="16200000" scaled="0"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e image contenant tasse, café, table, suivant&#10;&#10;Description générée automatiquement" id="209" name="Google Shape;209;p11"/>
          <p:cNvPicPr preferRelativeResize="0"/>
          <p:nvPr/>
        </p:nvPicPr>
        <p:blipFill rotWithShape="1">
          <a:blip r:embed="rId3">
            <a:alphaModFix amt="35000"/>
          </a:blip>
          <a:srcRect b="2529" l="0" r="0" t="132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fr-FR" sz="8000">
                <a:solidFill>
                  <a:schemeClr val="lt1"/>
                </a:solidFill>
              </a:rPr>
              <a:t>Pause</a:t>
            </a:r>
            <a:endParaRPr/>
          </a:p>
        </p:txBody>
      </p:sp>
      <p:cxnSp>
        <p:nvCxnSpPr>
          <p:cNvPr id="211" name="Google Shape;211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8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1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B492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140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 txBox="1"/>
          <p:nvPr>
            <p:ph type="title"/>
          </p:nvPr>
        </p:nvSpPr>
        <p:spPr>
          <a:xfrm>
            <a:off x="7859485" y="634946"/>
            <a:ext cx="3690257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Calibri"/>
              <a:buNone/>
            </a:pPr>
            <a:r>
              <a:rPr lang="fr-FR" sz="3400"/>
              <a:t>Varier les modalités d’interventions </a:t>
            </a:r>
            <a:endParaRPr/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 b="0" l="4897" r="2463" t="0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7"/>
          <p:cNvCxnSpPr/>
          <p:nvPr/>
        </p:nvCxnSpPr>
        <p:spPr>
          <a:xfrm>
            <a:off x="7892143" y="2085703"/>
            <a:ext cx="356616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7"/>
          <p:cNvSpPr txBox="1"/>
          <p:nvPr>
            <p:ph idx="1" type="body"/>
          </p:nvPr>
        </p:nvSpPr>
        <p:spPr>
          <a:xfrm>
            <a:off x="7859485" y="2198914"/>
            <a:ext cx="369025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fr-FR"/>
              <a:t>Quels formats de co-intervention ?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fr-FR"/>
              <a:t>Avantages / inconvénients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étrospective">
  <a:themeElements>
    <a:clrScheme name="Rétrospective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étrospective">
  <a:themeElements>
    <a:clrScheme name="Rétrospective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2019-09-05T20:56:07Z</dcterms:created>
  <dc:creator>Pascale Claudel</dc:creator>
</cp:coreProperties>
</file>