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Proxima Nova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60e1da16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60e1da16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60e1da1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60e1da1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5eef403ca_0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5eef403ca_0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60e1da16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60e1da16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5eef403ca_0_10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5eef403ca_0_10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5eef403ca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55eef403ca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5eef403ca_0_10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5eef403ca_0_10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5eef403ca_0_1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5eef403ca_0_1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5eef403ca_0_10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5eef403ca_0_10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5eef403ca_0_10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5eef403ca_0_10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5eef403ca_0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5eef403ca_0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5eef403ca_0_1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5eef403ca_0_1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5eef403ca_0_10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5eef403ca_0_10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ardie.ac-besancon.f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vesoul2.circo70.ac-besancon.fr/2019/02/26/la-trousse-a-projets-vous-connaissez/" TargetMode="External"/><Relationship Id="rId4" Type="http://schemas.openxmlformats.org/officeDocument/2006/relationships/hyperlink" Target="https://trousseaprojets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/>
              <a:t>Accompagner l’innovation à l’école</a:t>
            </a:r>
            <a:endParaRPr sz="3600"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Formation de directeurs - Circonscription Vesoul 2 - Avril 2019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/>
        </p:nvSpPr>
        <p:spPr>
          <a:xfrm>
            <a:off x="374900" y="164950"/>
            <a:ext cx="8687400" cy="46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rgbClr val="FF0000"/>
                </a:solidFill>
              </a:rPr>
              <a:t>Le Pôle Académique Recherche Développement Innovation Expérimentation (PARDIE)</a:t>
            </a:r>
            <a:r>
              <a:rPr lang="fr" sz="1800"/>
              <a:t> de l’académie de Besançon</a:t>
            </a:r>
            <a:r>
              <a:rPr lang="fr" sz="1800" b="1"/>
              <a:t> </a:t>
            </a:r>
            <a:r>
              <a:rPr lang="fr" sz="1800"/>
              <a:t>est</a:t>
            </a:r>
            <a:r>
              <a:rPr lang="fr" sz="1800" b="1"/>
              <a:t> </a:t>
            </a:r>
            <a:r>
              <a:rPr lang="fr" sz="1800"/>
              <a:t>une </a:t>
            </a:r>
            <a:r>
              <a:rPr lang="fr" sz="1800" b="1">
                <a:solidFill>
                  <a:srgbClr val="FF0000"/>
                </a:solidFill>
              </a:rPr>
              <a:t>cellule académique</a:t>
            </a:r>
            <a:r>
              <a:rPr lang="fr" sz="1800"/>
              <a:t> coordonnée par deux Conseillers Recherche Développement Innovation Expérimentation (CARDIE) et chargée, sous l’autorité du recteur, </a:t>
            </a:r>
            <a:r>
              <a:rPr lang="fr" sz="1800" b="1">
                <a:solidFill>
                  <a:srgbClr val="FF0000"/>
                </a:solidFill>
              </a:rPr>
              <a:t>de piloter la politique académique de l’innovation et de l’expérimentation</a:t>
            </a:r>
            <a:r>
              <a:rPr lang="fr" sz="1800"/>
              <a:t>. Le PARDIE travaille en lien avec les autres services académiques, les corps d’inspection et la délégation académique au numérique éducatif (DANE).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</a:t>
            </a:r>
            <a:endParaRPr sz="180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Les membres du PARDIE </a:t>
            </a:r>
            <a:r>
              <a:rPr lang="fr" sz="1800" b="1">
                <a:solidFill>
                  <a:srgbClr val="FF0000"/>
                </a:solidFill>
              </a:rPr>
              <a:t>repèrent, impulsent et accompagnent</a:t>
            </a:r>
            <a:r>
              <a:rPr lang="fr" sz="1800"/>
              <a:t> les actions innovantes et les expérimentations pédagogiques menées dans l’académie.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/>
              <a:t> </a:t>
            </a:r>
            <a:endParaRPr sz="1100"/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/>
        </p:nvSpPr>
        <p:spPr>
          <a:xfrm>
            <a:off x="269925" y="74975"/>
            <a:ext cx="8807400" cy="47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/>
              <a:t> </a:t>
            </a:r>
            <a:endParaRPr sz="110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/>
              <a:t>Leur rôle consiste à </a:t>
            </a:r>
            <a:r>
              <a:rPr lang="fr" sz="1600" b="1">
                <a:solidFill>
                  <a:srgbClr val="FF0000"/>
                </a:solidFill>
              </a:rPr>
              <a:t>accompagner les équipes au sein des établissements et des écoles dans toutes les étapes de l’innovation et de l’expérimentation pédagogique</a:t>
            </a:r>
            <a:r>
              <a:rPr lang="fr" sz="1600"/>
              <a:t> :</a:t>
            </a:r>
            <a:endParaRPr sz="1600"/>
          </a:p>
          <a:p>
            <a:pPr marL="457200" lvl="0" indent="-3302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Char char="○"/>
            </a:pPr>
            <a:r>
              <a:rPr lang="fr" sz="1600"/>
              <a:t>réflexion initiale autour du projet</a:t>
            </a:r>
            <a:endParaRPr sz="1600"/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fr" sz="1600"/>
              <a:t>mise en oeuvre de l’action</a:t>
            </a:r>
            <a:endParaRPr sz="1600"/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fr" sz="1600"/>
              <a:t>concertation</a:t>
            </a:r>
            <a:endParaRPr sz="1600"/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fr" sz="1600"/>
              <a:t>lien avec la recherche</a:t>
            </a:r>
            <a:endParaRPr sz="1600"/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fr" sz="1600"/>
              <a:t>rédaction du bilan annuel et de la fiche Expérithèque</a:t>
            </a:r>
            <a:endParaRPr sz="1600"/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fr" sz="1600"/>
              <a:t>réflexion sur l’évolution du projet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600"/>
              <a:t> 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b="1">
                <a:solidFill>
                  <a:srgbClr val="FF0000"/>
                </a:solidFill>
              </a:rPr>
              <a:t>Les missions du PARDIE consistent également à :</a:t>
            </a:r>
            <a:endParaRPr sz="1600" b="1">
              <a:solidFill>
                <a:srgbClr val="FF0000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Char char="○"/>
            </a:pPr>
            <a:r>
              <a:rPr lang="fr" sz="1600"/>
              <a:t>faire connaître et valoriser les actions innovantes et les expérimentations menées dans l’académie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fr" sz="1600"/>
              <a:t>renforcer les liens avec la recherche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fr" sz="1600"/>
              <a:t>favoriser la mutualisation des pratiques innovantes et leur essaimage</a:t>
            </a:r>
            <a:endParaRPr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7866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L’innovation, facteur de développement professionnel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7986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Char char="❏"/>
            </a:pPr>
            <a:r>
              <a:rPr lang="fr" sz="2400">
                <a:latin typeface="Comic Sans MS"/>
                <a:ea typeface="Comic Sans MS"/>
                <a:cs typeface="Comic Sans MS"/>
                <a:sym typeface="Comic Sans MS"/>
              </a:rPr>
              <a:t>S’interroger, changer de posture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Char char="❏"/>
            </a:pPr>
            <a:r>
              <a:rPr lang="fr" sz="2400">
                <a:latin typeface="Comic Sans MS"/>
                <a:ea typeface="Comic Sans MS"/>
                <a:cs typeface="Comic Sans MS"/>
                <a:sym typeface="Comic Sans MS"/>
              </a:rPr>
              <a:t>Partager, échanger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Char char="❏"/>
            </a:pPr>
            <a:r>
              <a:rPr lang="fr" sz="2400">
                <a:latin typeface="Comic Sans MS"/>
                <a:ea typeface="Comic Sans MS"/>
                <a:cs typeface="Comic Sans MS"/>
                <a:sym typeface="Comic Sans MS"/>
              </a:rPr>
              <a:t>Se documenter  - Être accompagné ou accompagner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Char char="❏"/>
            </a:pPr>
            <a:r>
              <a:rPr lang="fr" sz="2400">
                <a:latin typeface="Comic Sans MS"/>
                <a:ea typeface="Comic Sans MS"/>
                <a:cs typeface="Comic Sans MS"/>
                <a:sym typeface="Comic Sans MS"/>
              </a:rPr>
              <a:t>Oser, expérimenter - se donner le temps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Char char="❏"/>
            </a:pPr>
            <a:r>
              <a:rPr lang="fr" sz="2400">
                <a:latin typeface="Comic Sans MS"/>
                <a:ea typeface="Comic Sans MS"/>
                <a:cs typeface="Comic Sans MS"/>
                <a:sym typeface="Comic Sans MS"/>
              </a:rPr>
              <a:t>Evaluer, analyser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fr"/>
              <a:t>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FF2C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Innover à l’école, c’est quoi…? </a:t>
            </a:r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FF9900"/>
              </a:solidFill>
            </a:endParaRPr>
          </a:p>
        </p:txBody>
      </p:sp>
      <p:pic>
        <p:nvPicPr>
          <p:cNvPr id="135" name="Google Shape;13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70425" y="1152475"/>
            <a:ext cx="1661874" cy="149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4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Merci de votre attention !</a:t>
            </a:r>
            <a:endParaRPr sz="4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FF2C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Innover à l’école, c’est quoi…? 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FF9900"/>
              </a:solidFill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70425" y="1152475"/>
            <a:ext cx="1661874" cy="149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FF2C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Cadre institutionnel </a:t>
            </a: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1867800" cy="34164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fr" sz="1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Référentiel des compétences professionnelles des métiers du professorat et de l'éducation</a:t>
            </a:r>
            <a:endParaRPr sz="13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 : MENE1315928A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arrêté du 1-7-2013 - J.O. du 18-7-2013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2"/>
          </p:nvPr>
        </p:nvSpPr>
        <p:spPr>
          <a:xfrm>
            <a:off x="2179500" y="1152475"/>
            <a:ext cx="6652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 b="1"/>
              <a:t>14. S'engager dans une démarche individuelle et collective de développement professionnel</a:t>
            </a:r>
            <a:endParaRPr sz="13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1300" b="1"/>
              <a:t>- Compléter et actualiser ses connaissances scientifiques, didactiques et pédagogiques.</a:t>
            </a:r>
            <a:endParaRPr sz="13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1300" b="1"/>
              <a:t>- Se tenir informé des acquis de la recherche afin de pouvoir s'engager dans des projets et des démarches d'innovation pédagogique visant à l'amélioration des pratiques.</a:t>
            </a:r>
            <a:endParaRPr sz="13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1300" b="1"/>
              <a:t>- Réfléchir sur sa pratique - seul et entre pairs - et réinvestir les résultats de sa réflexion dans l'action.</a:t>
            </a:r>
            <a:endParaRPr sz="13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1300" b="1"/>
              <a:t>- Identifier ses besoins de formation et mettre en œuvre les moyens de développer ses compétences en utilisant les ressources disponibles.</a:t>
            </a:r>
            <a:endParaRPr sz="1300"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FF2C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Cadre institutionnel 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1867800" cy="34164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fr" sz="1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Référentiel métier des directeurs d'école</a:t>
            </a:r>
            <a:endParaRPr sz="17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 : MENE1428315C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circulaire n° 2014-163 du 1-12-2014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MENESR - DGESCO B3-3</a:t>
            </a:r>
            <a:endParaRPr sz="13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2"/>
          </p:nvPr>
        </p:nvSpPr>
        <p:spPr>
          <a:xfrm>
            <a:off x="2179500" y="1152475"/>
            <a:ext cx="6652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fr" sz="2400" b="1" u="sng"/>
              <a:t>Responsabilités pédagogiques : </a:t>
            </a:r>
            <a:endParaRPr sz="2400" b="1" u="sng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fr" sz="2400" b="1"/>
              <a:t>Animation</a:t>
            </a:r>
            <a:endParaRPr sz="2400" b="1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fr" sz="2400" b="1"/>
              <a:t>Impulsion </a:t>
            </a:r>
            <a:endParaRPr sz="2400" b="1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fr" sz="2400" b="1" i="1"/>
              <a:t>Le directeur encourage le travail transversal et les innovations pédagogiques.</a:t>
            </a:r>
            <a:endParaRPr sz="2400" b="1" i="1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fr" sz="2400" b="1"/>
              <a:t>Pilotage</a:t>
            </a:r>
            <a:endParaRPr sz="24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FF2C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Un exemple de pratique innovante à Port sur Saône</a:t>
            </a: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">
                <a:solidFill>
                  <a:srgbClr val="000000"/>
                </a:solidFill>
              </a:rPr>
              <a:t>Dispositif ATOLE 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FF2C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Accompagner l’innovation en tant que directeur</a:t>
            </a:r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2400" b="1">
                <a:solidFill>
                  <a:srgbClr val="000000"/>
                </a:solidFill>
              </a:rPr>
              <a:t>Témoignage Vitrey sur Mance</a:t>
            </a:r>
            <a:endParaRPr sz="24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lin ang="5400012" scaled="0"/>
        </a:gra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Points de vigilance</a:t>
            </a:r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Présentation de l’ouvrage d’André Tricot , L’innovation pédagogique, Mythes et Réalités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r" dirty="0"/>
              <a:t>Toujours réfléchir : </a:t>
            </a:r>
            <a:endParaRPr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❏"/>
            </a:pPr>
            <a:r>
              <a:rPr lang="fr" dirty="0"/>
              <a:t>en termes d’impact sur les apprentissages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fr" dirty="0"/>
              <a:t>au vu des conditions, du contexte local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fr" dirty="0"/>
              <a:t>avec une approche progressive et réflexive</a:t>
            </a:r>
            <a:endParaRPr dirty="0"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06117">
            <a:off x="6059078" y="1997125"/>
            <a:ext cx="166200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FF2C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Un exemple de pratique innovante à Scey sur Saône</a:t>
            </a:r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">
                <a:solidFill>
                  <a:srgbClr val="000000"/>
                </a:solidFill>
              </a:rPr>
              <a:t>Flexibilité et apprentissages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Des partenaires pour l’innovation </a:t>
            </a:r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solidFill>
                  <a:schemeClr val="hlink"/>
                </a:solidFill>
                <a:hlinkClick r:id="rId3"/>
              </a:rPr>
              <a:t>Pardie</a:t>
            </a:r>
            <a:r>
              <a:rPr lang="fr"/>
              <a:t> 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❏"/>
            </a:pPr>
            <a:r>
              <a:rPr lang="fr"/>
              <a:t>Journée Académique de l’Innovation : 29/05/19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r" u="sng">
                <a:solidFill>
                  <a:schemeClr val="hlink"/>
                </a:solidFill>
                <a:hlinkClick r:id="rId4"/>
              </a:rPr>
              <a:t>Trousse à Projets</a:t>
            </a:r>
            <a:r>
              <a:rPr lang="fr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fr" u="sng">
                <a:solidFill>
                  <a:schemeClr val="hlink"/>
                </a:solidFill>
                <a:hlinkClick r:id="rId5"/>
              </a:rPr>
              <a:t>Article blog V2 Trousse à Projets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500</Words>
  <Application>Microsoft Office PowerPoint</Application>
  <PresentationFormat>Affichage à l'écran (16:9)</PresentationFormat>
  <Paragraphs>65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Comic Sans MS</vt:lpstr>
      <vt:lpstr>Arial</vt:lpstr>
      <vt:lpstr>Proxima Nova</vt:lpstr>
      <vt:lpstr>Spearmint</vt:lpstr>
      <vt:lpstr>Accompagner l’innovation à l’école</vt:lpstr>
      <vt:lpstr>Innover à l’école, c’est quoi…? </vt:lpstr>
      <vt:lpstr>Cadre institutionnel </vt:lpstr>
      <vt:lpstr>Cadre institutionnel </vt:lpstr>
      <vt:lpstr>Un exemple de pratique innovante à Port sur Saône</vt:lpstr>
      <vt:lpstr>Accompagner l’innovation en tant que directeur</vt:lpstr>
      <vt:lpstr>Points de vigilance</vt:lpstr>
      <vt:lpstr>Un exemple de pratique innovante à Scey sur Saône</vt:lpstr>
      <vt:lpstr>Des partenaires pour l’innovation </vt:lpstr>
      <vt:lpstr>Présentation PowerPoint</vt:lpstr>
      <vt:lpstr>Présentation PowerPoint</vt:lpstr>
      <vt:lpstr>L’innovation, facteur de développement professionnel </vt:lpstr>
      <vt:lpstr>Innover à l’école, c’est quoi…?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Accompagner l’innovation à l’école</dc:title>
  <cp:lastModifiedBy>Pascale Claudel</cp:lastModifiedBy>
  <cp:revision>2</cp:revision>
  <dcterms:modified xsi:type="dcterms:W3CDTF">2019-04-13T17:05:28Z</dcterms:modified>
</cp:coreProperties>
</file>