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EC7AA7E-81E8-4755-AC3D-2CE40312D0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B956FD-3E35-4658-9C8B-3A48FD2DB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419" y="457200"/>
            <a:ext cx="9961047" cy="36780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A7A14F2-EE7F-4A8F-A463-7DFEEE218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5278" y="668740"/>
            <a:ext cx="7574507" cy="3330055"/>
          </a:xfrm>
        </p:spPr>
        <p:txBody>
          <a:bodyPr anchor="t">
            <a:normAutofit/>
          </a:bodyPr>
          <a:lstStyle/>
          <a:p>
            <a:r>
              <a:rPr lang="fr-FR" sz="4000">
                <a:solidFill>
                  <a:srgbClr val="FFFFFF"/>
                </a:solidFill>
              </a:rPr>
              <a:t>L’erreur en mathématiques au cycle 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1BC678D-D15E-4FC5-8CBF-5308E841A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352" y="4244454"/>
            <a:ext cx="9961115" cy="207248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46BFDD9-E037-4F63-A707-4393D5523E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5278" y="4462818"/>
            <a:ext cx="7574507" cy="1640983"/>
          </a:xfrm>
        </p:spPr>
        <p:txBody>
          <a:bodyPr anchor="t">
            <a:normAutofit/>
          </a:bodyPr>
          <a:lstStyle/>
          <a:p>
            <a:r>
              <a:rPr lang="fr-FR" sz="3600">
                <a:solidFill>
                  <a:schemeClr val="accent4">
                    <a:lumMod val="50000"/>
                  </a:schemeClr>
                </a:solidFill>
              </a:rPr>
              <a:t>Les réponses au questionnaire Initial « Enseignants »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D188C2F-B457-4F86-B4B4-79703666D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1191" y="457201"/>
            <a:ext cx="1106164" cy="585973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7157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0DBD4729-DBDF-40A6-9BA4-E4C97EF6D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5125130-F4AB-465E-8AE2-E583FCAAB2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BA65A2-0302-4468-ADA7-9EC3F9593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259A422-0023-4292-8200-E080556F3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44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2413CA5-4739-4BC9-8BB3-B0A4928D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EAB5387-40A8-47F0-B096-25A2A281B9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057149"/>
            <a:ext cx="10905066" cy="474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647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>
            <a:extLst>
              <a:ext uri="{FF2B5EF4-FFF2-40B4-BE49-F238E27FC236}">
                <a16:creationId xmlns:a16="http://schemas.microsoft.com/office/drawing/2014/main" id="{1BB1D3B0-1E2E-48E2-ACCC-EE147A9A0C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4BB8B191-5BC6-486A-8E6E-13B1C9EEE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6E3DE27-4115-4B5D-A9DB-3C7CDC82B1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AA5196B7-638B-4DC2-897C-9F49E9D46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C1FA8F66-3B85-411D-A2A6-A50DF3026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B1BF3319-FBEF-4504-9138-AD98C99EFE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139" y="1046098"/>
            <a:ext cx="5331481" cy="2425823"/>
          </a:xfrm>
          <a:prstGeom prst="rect">
            <a:avLst/>
          </a:prstGeom>
        </p:spPr>
      </p:pic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69958B5-5C27-4A9A-983B-AC6A83EFD5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436050"/>
            <a:ext cx="0" cy="16459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7C84111B-3A4A-4BB8-9526-AC3B2692F6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17735" y="986120"/>
            <a:ext cx="5331478" cy="2545780"/>
          </a:xfrm>
          <a:prstGeom prst="rect">
            <a:avLst/>
          </a:prstGeom>
        </p:spPr>
      </p:pic>
      <p:sp useBgFill="1">
        <p:nvSpPr>
          <p:cNvPr id="100" name="Rectangle 99">
            <a:extLst>
              <a:ext uri="{FF2B5EF4-FFF2-40B4-BE49-F238E27FC236}">
                <a16:creationId xmlns:a16="http://schemas.microsoft.com/office/drawing/2014/main" id="{4179E790-E691-4202-B7FA-62924FC8D1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219240"/>
            <a:ext cx="11301984" cy="94997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065EE0A0-4DA6-4AA2-A475-14DB03C55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376057"/>
            <a:ext cx="11303626" cy="2034709"/>
          </a:xfrm>
          <a:prstGeom prst="rect">
            <a:avLst/>
          </a:prstGeom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FEAB2EEA-126C-4C64-9F77-9861937C7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4572000"/>
            <a:ext cx="10965141" cy="89524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Des outils à partager</a:t>
            </a:r>
          </a:p>
        </p:txBody>
      </p:sp>
    </p:spTree>
    <p:extLst>
      <p:ext uri="{BB962C8B-B14F-4D97-AF65-F5344CB8AC3E}">
        <p14:creationId xmlns:p14="http://schemas.microsoft.com/office/powerpoint/2010/main" val="39564071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9AA9F65-94B8-41A5-A7FF-23D2CFB11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E8B0F8E-3F6C-4541-B9C1-774D80A08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A45F5BC-32D1-41CD-B270-C46F18CA1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E57EE13-72B0-4FFA-ACE1-EBDE89340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EC7AA7E-81E8-4755-AC3D-2CE40312D0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3B956FD-3E35-4658-9C8B-3A48FD2DB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419" y="457200"/>
            <a:ext cx="9961047" cy="36780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2BF1C37-B435-464B-B712-6A4BB39D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5278" y="668740"/>
            <a:ext cx="7574507" cy="333005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Merci pour votre participation à ce questionnaire !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1BC678D-D15E-4FC5-8CBF-5308E841A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352" y="4244454"/>
            <a:ext cx="9961115" cy="207248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D188C2F-B457-4F86-B4B4-79703666D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1191" y="457201"/>
            <a:ext cx="1106164" cy="585973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8337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1BB1D3B0-1E2E-48E2-ACCC-EE147A9A0C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BB8B191-5BC6-486A-8E6E-13B1C9EEE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6E3DE27-4115-4B5D-A9DB-3C7CDC82B1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C4E03DE-1C4E-4337-B54B-247C1E948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0401440-1DC9-4C9E-A3BA-4DECEEB46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Espace réservé du contenu 9">
            <a:extLst>
              <a:ext uri="{FF2B5EF4-FFF2-40B4-BE49-F238E27FC236}">
                <a16:creationId xmlns:a16="http://schemas.microsoft.com/office/drawing/2014/main" id="{C8F19F52-28AB-4EAF-85B6-4A11D136081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1139" y="1092748"/>
            <a:ext cx="5331481" cy="2332523"/>
          </a:xfrm>
          <a:prstGeom prst="rect">
            <a:avLst/>
          </a:prstGeom>
        </p:spPr>
      </p:pic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EEE3F140-02CB-4BBC-ABC0-8BF046C9D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436050"/>
            <a:ext cx="0" cy="1645920"/>
          </a:xfrm>
          <a:prstGeom prst="line">
            <a:avLst/>
          </a:prstGeom>
          <a:ln w="19050">
            <a:solidFill>
              <a:srgbClr val="4653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8A782089-946A-4976-918B-B942C7DDFA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7735" y="986120"/>
            <a:ext cx="5331478" cy="2545780"/>
          </a:xfrm>
          <a:prstGeom prst="rect">
            <a:avLst/>
          </a:prstGeom>
        </p:spPr>
      </p:pic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36B822CC-7DA9-4417-AA94-64CEB676F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219240"/>
            <a:ext cx="11301984" cy="94997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60" name="Rectangle 59">
            <a:extLst>
              <a:ext uri="{FF2B5EF4-FFF2-40B4-BE49-F238E27FC236}">
                <a16:creationId xmlns:a16="http://schemas.microsoft.com/office/drawing/2014/main" id="{AFA01E88-71CC-4FF3-9E81-51E0C32B4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359623"/>
            <a:ext cx="11303626" cy="2051143"/>
          </a:xfrm>
          <a:prstGeom prst="rect">
            <a:avLst/>
          </a:prstGeom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50AEEAD-5ED2-4ADC-8386-617B61DFC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600" y="4596992"/>
            <a:ext cx="3353432" cy="16070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Votre situation d’enseignement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47EABAE-F2EA-405E-9B8C-F125B796F8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71491" y="4596992"/>
            <a:ext cx="7240909" cy="1607012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35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id="{1BB1D3B0-1E2E-48E2-ACCC-EE147A9A0C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BB8B191-5BC6-486A-8E6E-13B1C9EEE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6E3DE27-4115-4B5D-A9DB-3C7CDC82B1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A5196B7-638B-4DC2-897C-9F49E9D46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2C618EF-C791-4B7E-9FB9-61CE910D2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4610099"/>
            <a:ext cx="10993549" cy="10668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La problématique abordée</a:t>
            </a:r>
          </a:p>
        </p:txBody>
      </p:sp>
      <p:sp useBgFill="1">
        <p:nvSpPr>
          <p:cNvPr id="90" name="Rectangle 89">
            <a:extLst>
              <a:ext uri="{FF2B5EF4-FFF2-40B4-BE49-F238E27FC236}">
                <a16:creationId xmlns:a16="http://schemas.microsoft.com/office/drawing/2014/main" id="{D262CFB0-CBAC-4B42-B115-C04986CD00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23900"/>
            <a:ext cx="12192000" cy="37081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B7860C09-10C8-4D70-86B6-FA78FFFEDB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2350" y="642071"/>
            <a:ext cx="7475220" cy="3701443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B1EB480-4D76-4C98-800E-8827AA495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632" y="974331"/>
            <a:ext cx="6723123" cy="304221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9AD375CD-DDFE-4B6A-B6BD-3FC01118F3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9920" y="1783311"/>
            <a:ext cx="3014297" cy="1424255"/>
          </a:xfrm>
          <a:prstGeom prst="rect">
            <a:avLst/>
          </a:prstGeom>
        </p:spPr>
      </p:pic>
      <p:sp>
        <p:nvSpPr>
          <p:cNvPr id="94" name="Rectangle 93">
            <a:extLst>
              <a:ext uri="{FF2B5EF4-FFF2-40B4-BE49-F238E27FC236}">
                <a16:creationId xmlns:a16="http://schemas.microsoft.com/office/drawing/2014/main" id="{DA49CA3B-6AD6-42CD-9E47-524DF818BE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58951" y="641102"/>
            <a:ext cx="3666744" cy="3698516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04" name="Rectangle 95">
            <a:extLst>
              <a:ext uri="{FF2B5EF4-FFF2-40B4-BE49-F238E27FC236}">
                <a16:creationId xmlns:a16="http://schemas.microsoft.com/office/drawing/2014/main" id="{80C35990-E81C-43AE-B207-1CAD6CFC8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48660" y="4432079"/>
            <a:ext cx="83731" cy="19607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94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DB691D59-8F51-4DD8-AD41-D568D29B0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04AEF18-0627-48F3-9B3D-F7E8F050B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EAEE08A-C572-438F-9753-B0D527A51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93F09C6-4F57-4B05-9592-E253D8BC6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636F6DB7-CF8D-494A-82F6-13B58DCA9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B7E5194-6E82-4A44-99C3-FE7D87F34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370747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F2A3F8A-36AC-4C1E-883D-8EF50705F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110" y="826346"/>
            <a:ext cx="3171905" cy="101380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700">
                <a:solidFill>
                  <a:srgbClr val="FFFFFF"/>
                </a:solidFill>
              </a:rPr>
              <a:t>Quelques dispositifs spécifiques au traitement de l’erreur déjà utilisés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49FCC1E1-84D3-494D-A0A0-286AFA1C3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96E09E90-FF79-402E-AF01-97A279BEAD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EC6946F8-4B9B-4C51-9F51-2DB377392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7B3D2B3D-A285-438C-A344-AED3E46A07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C07955-AA73-47F1-A692-0A0FD0311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4110" y="2052084"/>
            <a:ext cx="3033249" cy="38562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buFont typeface="Wingdings 2" panose="05020102010507070707" pitchFamily="18" charset="2"/>
              <a:buChar char=""/>
            </a:pPr>
            <a:r>
              <a:rPr lang="en-US" sz="1600" dirty="0" err="1">
                <a:solidFill>
                  <a:srgbClr val="FFFFFF"/>
                </a:solidFill>
              </a:rPr>
              <a:t>recours</a:t>
            </a:r>
            <a:r>
              <a:rPr lang="en-US" sz="1600" dirty="0">
                <a:solidFill>
                  <a:srgbClr val="FFFFFF"/>
                </a:solidFill>
              </a:rPr>
              <a:t> à la manipulation</a:t>
            </a:r>
          </a:p>
          <a:p>
            <a:pPr algn="l">
              <a:buFont typeface="Wingdings 2" panose="05020102010507070707" pitchFamily="18" charset="2"/>
              <a:buChar char=""/>
            </a:pPr>
            <a:r>
              <a:rPr lang="en-US" sz="1600" dirty="0">
                <a:solidFill>
                  <a:srgbClr val="FFFFFF"/>
                </a:solidFill>
              </a:rPr>
              <a:t>proposition de </a:t>
            </a:r>
            <a:r>
              <a:rPr lang="en-US" sz="1600" dirty="0" err="1">
                <a:solidFill>
                  <a:srgbClr val="FFFFFF"/>
                </a:solidFill>
              </a:rPr>
              <a:t>l'erreur</a:t>
            </a:r>
            <a:r>
              <a:rPr lang="en-US" sz="1600" dirty="0">
                <a:solidFill>
                  <a:srgbClr val="FFFFFF"/>
                </a:solidFill>
              </a:rPr>
              <a:t> au </a:t>
            </a:r>
            <a:r>
              <a:rPr lang="en-US" sz="1600" dirty="0" err="1">
                <a:solidFill>
                  <a:srgbClr val="FFFFFF"/>
                </a:solidFill>
              </a:rPr>
              <a:t>groupe</a:t>
            </a:r>
            <a:r>
              <a:rPr lang="en-US" sz="1600" dirty="0">
                <a:solidFill>
                  <a:srgbClr val="FFFFFF"/>
                </a:solidFill>
              </a:rPr>
              <a:t> et </a:t>
            </a:r>
            <a:r>
              <a:rPr lang="en-US" sz="1600" dirty="0" err="1">
                <a:solidFill>
                  <a:srgbClr val="FFFFFF"/>
                </a:solidFill>
              </a:rPr>
              <a:t>remédiation</a:t>
            </a:r>
            <a:r>
              <a:rPr lang="en-US" sz="1600" dirty="0">
                <a:solidFill>
                  <a:srgbClr val="FFFFFF"/>
                </a:solidFill>
              </a:rPr>
              <a:t> par les pairs, </a:t>
            </a:r>
            <a:r>
              <a:rPr lang="en-US" sz="1600" dirty="0" err="1">
                <a:solidFill>
                  <a:srgbClr val="FFFFFF"/>
                </a:solidFill>
              </a:rPr>
              <a:t>remédiation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individuelle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auprès</a:t>
            </a:r>
            <a:r>
              <a:rPr lang="en-US" sz="1600" dirty="0">
                <a:solidFill>
                  <a:srgbClr val="FFFFFF"/>
                </a:solidFill>
              </a:rPr>
              <a:t> de </a:t>
            </a:r>
            <a:r>
              <a:rPr lang="en-US" sz="1600" dirty="0" err="1">
                <a:solidFill>
                  <a:srgbClr val="FFFFFF"/>
                </a:solidFill>
              </a:rPr>
              <a:t>l'élève</a:t>
            </a:r>
            <a:r>
              <a:rPr lang="en-US" sz="1600" dirty="0">
                <a:solidFill>
                  <a:srgbClr val="FFFFFF"/>
                </a:solidFill>
              </a:rPr>
              <a:t>.</a:t>
            </a:r>
          </a:p>
          <a:p>
            <a:pPr algn="l">
              <a:buFont typeface="Wingdings 2" panose="05020102010507070707" pitchFamily="18" charset="2"/>
              <a:buChar char=""/>
            </a:pPr>
            <a:r>
              <a:rPr lang="en-US" sz="1600" dirty="0">
                <a:solidFill>
                  <a:srgbClr val="FFFFFF"/>
                </a:solidFill>
              </a:rPr>
              <a:t>travail </a:t>
            </a:r>
            <a:r>
              <a:rPr lang="en-US" sz="1600" dirty="0" err="1">
                <a:solidFill>
                  <a:srgbClr val="FFFFFF"/>
                </a:solidFill>
              </a:rPr>
              <a:t>en</a:t>
            </a:r>
            <a:r>
              <a:rPr lang="en-US" sz="1600" dirty="0">
                <a:solidFill>
                  <a:srgbClr val="FFFFFF"/>
                </a:solidFill>
              </a:rPr>
              <a:t> ateliers </a:t>
            </a:r>
            <a:r>
              <a:rPr lang="en-US" sz="1600" dirty="0" err="1">
                <a:solidFill>
                  <a:srgbClr val="FFFFFF"/>
                </a:solidFill>
              </a:rPr>
              <a:t>différenciés</a:t>
            </a:r>
            <a:endParaRPr lang="en-US" sz="1600" dirty="0">
              <a:solidFill>
                <a:srgbClr val="FFFFFF"/>
              </a:solidFill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B2C6116-B16B-49F3-B01D-401BC6A94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8800" y="1849066"/>
            <a:ext cx="6866506" cy="315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4656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64">
            <a:extLst>
              <a:ext uri="{FF2B5EF4-FFF2-40B4-BE49-F238E27FC236}">
                <a16:creationId xmlns:a16="http://schemas.microsoft.com/office/drawing/2014/main" id="{DB691D59-8F51-4DD8-AD41-D568D29B0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3" name="Rectangle 66">
            <a:extLst>
              <a:ext uri="{FF2B5EF4-FFF2-40B4-BE49-F238E27FC236}">
                <a16:creationId xmlns:a16="http://schemas.microsoft.com/office/drawing/2014/main" id="{204AEF18-0627-48F3-9B3D-F7E8F050B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Rectangle 68">
            <a:extLst>
              <a:ext uri="{FF2B5EF4-FFF2-40B4-BE49-F238E27FC236}">
                <a16:creationId xmlns:a16="http://schemas.microsoft.com/office/drawing/2014/main" id="{CEAEE08A-C572-438F-9753-B0D527A51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5" name="Rectangle 70">
            <a:extLst>
              <a:ext uri="{FF2B5EF4-FFF2-40B4-BE49-F238E27FC236}">
                <a16:creationId xmlns:a16="http://schemas.microsoft.com/office/drawing/2014/main" id="{DB93146F-62ED-4C59-844C-0935D0FB5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86" name="Rectangle 72">
            <a:extLst>
              <a:ext uri="{FF2B5EF4-FFF2-40B4-BE49-F238E27FC236}">
                <a16:creationId xmlns:a16="http://schemas.microsoft.com/office/drawing/2014/main" id="{BF3D65BA-1C65-40FB-92EF-83951BDC1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D018F6E8-80C2-49AD-BED5-6B21BD4080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1440" y="1956748"/>
            <a:ext cx="6834511" cy="3212220"/>
          </a:xfrm>
          <a:prstGeom prst="rect">
            <a:avLst/>
          </a:prstGeom>
        </p:spPr>
      </p:pic>
      <p:sp>
        <p:nvSpPr>
          <p:cNvPr id="87" name="Rectangle 74">
            <a:extLst>
              <a:ext uri="{FF2B5EF4-FFF2-40B4-BE49-F238E27FC236}">
                <a16:creationId xmlns:a16="http://schemas.microsoft.com/office/drawing/2014/main" id="{ADF52CCA-FCDD-49A0-BFFC-3BD41F1B8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FE8B5FE-4841-4279-B824-CB4EC9A8C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>
                <a:solidFill>
                  <a:srgbClr val="FFFFFF"/>
                </a:solidFill>
              </a:rPr>
              <a:t>Quelques apports théoriques déjà reçus : 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14F938D-AC4B-465A-A9F8-42752CB83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296275" y="3505095"/>
            <a:ext cx="3081576" cy="17336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1600" cap="all">
                <a:solidFill>
                  <a:srgbClr val="EBEBEB"/>
                </a:solidFill>
              </a:rPr>
              <a:t>En animation pédagogique</a:t>
            </a:r>
            <a:endParaRPr lang="en-US" sz="1600" cap="all" dirty="0">
              <a:solidFill>
                <a:srgbClr val="EBEB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348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35BCE4-F8C2-49B5-B03D-769F9566A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 dirty="0"/>
              <a:t>Vos attentes de formation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78FBB730-BCEC-43AD-861F-DAFB5927D4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8937" y="2181224"/>
            <a:ext cx="8808408" cy="3823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906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0DBD4729-DBDF-40A6-9BA4-E4C97EF6D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5125130-F4AB-465E-8AE2-E583FCAAB2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BA65A2-0302-4468-ADA7-9EC3F9593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259A422-0023-4292-8200-E080556F3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04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2413CA5-4739-4BC9-8BB3-B0A4928D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3D5AE9A0-812E-4EC3-BFB6-11982D986D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961728"/>
            <a:ext cx="10905066" cy="4934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45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0DBD4729-DBDF-40A6-9BA4-E4C97EF6D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5125130-F4AB-465E-8AE2-E583FCAAB2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BA65A2-0302-4468-ADA7-9EC3F9593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259A422-0023-4292-8200-E080556F3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F41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2413CA5-4739-4BC9-8BB3-B0A4928D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85B1021F-3805-4C7B-A78B-CBA84EC9D5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016255"/>
            <a:ext cx="10905066" cy="482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00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0DBD4729-DBDF-40A6-9BA4-E4C97EF6D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5125130-F4AB-465E-8AE2-E583FCAAB2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BA65A2-0302-4468-ADA7-9EC3F9593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259A422-0023-4292-8200-E080556F3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637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2413CA5-4739-4BC9-8BB3-B0A4928D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68DD940C-71A1-4842-9D9E-E4C200A801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029886"/>
            <a:ext cx="10905066" cy="479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81311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e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77</Words>
  <Application>Microsoft Office PowerPoint</Application>
  <PresentationFormat>Grand écran</PresentationFormat>
  <Paragraphs>13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Gill Sans MT</vt:lpstr>
      <vt:lpstr>Wingdings 2</vt:lpstr>
      <vt:lpstr>Dividende</vt:lpstr>
      <vt:lpstr>L’erreur en mathématiques au cycle 2</vt:lpstr>
      <vt:lpstr>Votre situation d’enseignement</vt:lpstr>
      <vt:lpstr>La problématique abordée</vt:lpstr>
      <vt:lpstr>Quelques dispositifs spécifiques au traitement de l’erreur déjà utilisés</vt:lpstr>
      <vt:lpstr>Quelques apports théoriques déjà reçus : </vt:lpstr>
      <vt:lpstr>Vos attentes de formation</vt:lpstr>
      <vt:lpstr>Présentation PowerPoint</vt:lpstr>
      <vt:lpstr>Présentation PowerPoint</vt:lpstr>
      <vt:lpstr>Présentation PowerPoint</vt:lpstr>
      <vt:lpstr>Présentation PowerPoint</vt:lpstr>
      <vt:lpstr>Des outils à partager</vt:lpstr>
      <vt:lpstr>Merci pour votre participation à ce questionnaire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L’erreur en mathématiques au cycle 2</dc:title>
  <dc:creator>Pascale Claudel</dc:creator>
  <cp:lastModifiedBy>Pascale Claudel</cp:lastModifiedBy>
  <cp:revision>1</cp:revision>
  <dcterms:created xsi:type="dcterms:W3CDTF">2019-10-19T09:59:58Z</dcterms:created>
  <dcterms:modified xsi:type="dcterms:W3CDTF">2019-10-19T10:01:07Z</dcterms:modified>
</cp:coreProperties>
</file>