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1" r:id="rId4"/>
    <p:sldId id="262" r:id="rId5"/>
    <p:sldId id="266" r:id="rId6"/>
    <p:sldId id="263" r:id="rId7"/>
    <p:sldId id="264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1DJFvSu7QkyeWEEqiUXQevrSe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33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323528" y="1563638"/>
            <a:ext cx="25200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b="1"/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3312000" y="1563638"/>
            <a:ext cx="2520000" cy="286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b="1"/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3"/>
          </p:nvPr>
        </p:nvSpPr>
        <p:spPr>
          <a:xfrm>
            <a:off x="6263999" y="1563638"/>
            <a:ext cx="2520000" cy="286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 b="1"/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sous-titre, textes 3 et image ">
  <p:cSld name="Titre, sous-titre, textes 3 et image 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323528" y="1707654"/>
            <a:ext cx="25200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3pPr>
            <a:lvl4pPr marL="1828800" lvl="3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323851" y="1248679"/>
            <a:ext cx="8424614" cy="2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1">
                <a:solidFill>
                  <a:srgbClr val="7F7F7F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3"/>
          </p:nvPr>
        </p:nvSpPr>
        <p:spPr>
          <a:xfrm>
            <a:off x="3131840" y="1707654"/>
            <a:ext cx="5616624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/ sous-titre / texte">
  <p:cSld name="Titre / sous-titre / tex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323850" y="4797631"/>
            <a:ext cx="1170000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23851" y="1248679"/>
            <a:ext cx="8424614" cy="2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1">
                <a:solidFill>
                  <a:srgbClr val="7F7F7F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323850" y="1707654"/>
            <a:ext cx="8424334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3pPr>
            <a:lvl4pPr marL="1828800" lvl="3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nnes de texte">
  <p:cSld name="Colonnes de text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323851" y="1248679"/>
            <a:ext cx="8424614" cy="2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1">
                <a:solidFill>
                  <a:srgbClr val="7F7F7F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323528" y="1707654"/>
            <a:ext cx="2556471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3pPr>
            <a:lvl4pPr marL="1828800" lvl="3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3275856" y="1707654"/>
            <a:ext cx="25200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3pPr>
            <a:lvl4pPr marL="1828800" lvl="3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6228184" y="1707654"/>
            <a:ext cx="25200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3pPr>
            <a:lvl4pPr marL="1828800" lvl="3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, sous-titre, textes 3, et graphique ">
  <p:cSld name="1_Titre, sous-titre, textes 3, et graphique 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228184" y="1707654"/>
            <a:ext cx="2520000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/>
            </a:lvl3pPr>
            <a:lvl4pPr marL="1828800" lvl="3" indent="-279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323851" y="1248679"/>
            <a:ext cx="8424614" cy="2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1">
                <a:solidFill>
                  <a:srgbClr val="7F7F7F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>
            <a:spLocks noGrp="1"/>
          </p:cNvSpPr>
          <p:nvPr>
            <p:ph type="chart" idx="3"/>
          </p:nvPr>
        </p:nvSpPr>
        <p:spPr>
          <a:xfrm>
            <a:off x="323528" y="1707654"/>
            <a:ext cx="576103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sous-titre">
  <p:cSld name="Titre et sous-titr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23850" y="2139702"/>
            <a:ext cx="8424000" cy="22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 sz="325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4" name="Google Shape;64;p14"/>
          <p:cNvCxnSpPr/>
          <p:nvPr/>
        </p:nvCxnSpPr>
        <p:spPr>
          <a:xfrm>
            <a:off x="323850" y="4784400"/>
            <a:ext cx="8424614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323850" y="4797631"/>
            <a:ext cx="1210435" cy="34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434" y="183170"/>
            <a:ext cx="4079034" cy="13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323850" y="1707654"/>
            <a:ext cx="8424863" cy="295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▪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ldNum" idx="12"/>
          </p:nvPr>
        </p:nvSpPr>
        <p:spPr>
          <a:xfrm>
            <a:off x="7398713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2" name="Google Shape;12;p6"/>
          <p:cNvCxnSpPr/>
          <p:nvPr/>
        </p:nvCxnSpPr>
        <p:spPr>
          <a:xfrm>
            <a:off x="323850" y="4784400"/>
            <a:ext cx="8424614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6"/>
          <p:cNvSpPr txBox="1"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4030" y="108000"/>
            <a:ext cx="1546753" cy="518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ardie.ac-nancy-metz.fr/une-classe-flexible-une-pratique-pedagogique-centree-sur-les-eleve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cache.media.eduscol.education.fr/file/Reussite/39/0/RA16_C2_FRA_Amenager_espace_v2_843390.pdf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batirlecole.education.gouv.f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imabord.eduscol.education.fr/bouge-ton-projet" TargetMode="External"/><Relationship Id="rId5" Type="http://schemas.openxmlformats.org/officeDocument/2006/relationships/hyperlink" Target="http://vesoul2.circo70.ac-besancon.fr/2018/10/05/ils-bougent-tout-le-temps-et-si-on-essayait-la-classe-flexible/" TargetMode="External"/><Relationship Id="rId4" Type="http://schemas.openxmlformats.org/officeDocument/2006/relationships/hyperlink" Target="https://archiclasse.education.f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maitresseaurel.eklablog.com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maitressesev.eklablog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hyperlink" Target="http://maitresseaurel.eklablog.com/notre-atelier-au-forum-de-circo-a144738046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ekladata.com/NnsqYERAbEH5cxKA-VFneLnUQws.pdf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cap="none" dirty="0"/>
              <a:t>225/03/2021</a:t>
            </a:r>
            <a:endParaRPr cap="non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8F5E559-395B-4300-AFFD-48BF02A6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8519"/>
            <a:ext cx="8424863" cy="86947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300" dirty="0">
                <a:latin typeface="Bradley Hand ITC" panose="03070402050302030203" pitchFamily="66" charset="0"/>
              </a:rPr>
              <a:t>INNOVATION ET PEDAGOGIE </a:t>
            </a:r>
            <a:br>
              <a:rPr lang="fr-FR" sz="3300" dirty="0">
                <a:latin typeface="Bradley Hand ITC" panose="03070402050302030203" pitchFamily="66" charset="0"/>
              </a:rPr>
            </a:br>
            <a:br>
              <a:rPr lang="fr-FR" sz="1100" dirty="0">
                <a:latin typeface="Bradley Hand ITC" panose="03070402050302030203" pitchFamily="66" charset="0"/>
              </a:rPr>
            </a:br>
            <a:r>
              <a:rPr lang="fr-FR" sz="2600" dirty="0">
                <a:latin typeface="Bradley Hand ITC" panose="03070402050302030203" pitchFamily="66" charset="0"/>
              </a:rPr>
              <a:t>Aménager l’espace scolaire au service des apprentissages</a:t>
            </a:r>
            <a:br>
              <a:rPr lang="fr-FR" sz="1700" dirty="0"/>
            </a:br>
            <a:endParaRPr lang="fr-FR" sz="1700" dirty="0"/>
          </a:p>
        </p:txBody>
      </p:sp>
      <p:pic>
        <p:nvPicPr>
          <p:cNvPr id="1026" name="Picture 2" descr="Conférence Innover pourquoi ? Quelles innovations pédagogiques pour  transformer votre établissement ? Pour quel ROI ?">
            <a:extLst>
              <a:ext uri="{FF2B5EF4-FFF2-40B4-BE49-F238E27FC236}">
                <a16:creationId xmlns:a16="http://schemas.microsoft.com/office/drawing/2014/main" id="{A814242F-9736-4D26-96A9-3B7462AB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86" y="1592492"/>
            <a:ext cx="5180062" cy="27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F8654-A805-485F-8E28-72C70364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Bradley Hand ITC" panose="03070402050302030203" pitchFamily="66" charset="0"/>
              </a:rPr>
              <a:t>1. l’innovation pédagogique dans la politique éducative nationale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4BE95D-E179-40A6-B7B9-04539DFC728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4379" y="1329299"/>
            <a:ext cx="8424334" cy="2484901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"/>
            </a:pPr>
            <a:r>
              <a:rPr lang="fr-FR" sz="1800" dirty="0">
                <a:latin typeface="Bradley Hand ITC" panose="03070402050302030203" pitchFamily="66" charset="0"/>
              </a:rPr>
              <a:t>Grenelle de l’éducation et Colloque « Quels professeurs au XXIème siècle ? »</a:t>
            </a:r>
          </a:p>
          <a:p>
            <a:pPr marL="228600" indent="0"/>
            <a:endParaRPr lang="fr-FR" sz="1800" dirty="0"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"/>
            </a:pPr>
            <a:r>
              <a:rPr lang="fr-FR" sz="1800" dirty="0">
                <a:latin typeface="Bradley Hand ITC" panose="03070402050302030203" pitchFamily="66" charset="0"/>
              </a:rPr>
              <a:t>Consultation nationale « Bâtir l’École ensemble »</a:t>
            </a:r>
          </a:p>
          <a:p>
            <a:pPr marL="228600" indent="0"/>
            <a:endParaRPr lang="fr-FR" sz="1800" dirty="0"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"/>
            </a:pPr>
            <a:r>
              <a:rPr lang="fr-FR" sz="1800" dirty="0">
                <a:latin typeface="Bradley Hand ITC" panose="03070402050302030203" pitchFamily="66" charset="0"/>
              </a:rPr>
              <a:t>Référentiel des compétences professionnelles des métiers du professorat et de l’éducation</a:t>
            </a:r>
          </a:p>
          <a:p>
            <a:pPr marL="228600" indent="0"/>
            <a:endParaRPr lang="fr-FR" sz="1800" dirty="0"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"/>
            </a:pPr>
            <a:r>
              <a:rPr lang="fr-FR" sz="1800" dirty="0">
                <a:latin typeface="Bradley Hand ITC" panose="03070402050302030203" pitchFamily="66" charset="0"/>
              </a:rPr>
              <a:t>Missions du directeur d’école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</p:txBody>
      </p:sp>
      <p:pic>
        <p:nvPicPr>
          <p:cNvPr id="1028" name="Picture 4" descr="Grenelle de l'Éducation | Ministère de l'Education Nationale de la Jeunesse  et des Sports">
            <a:extLst>
              <a:ext uri="{FF2B5EF4-FFF2-40B4-BE49-F238E27FC236}">
                <a16:creationId xmlns:a16="http://schemas.microsoft.com/office/drawing/2014/main" id="{ABFF35C5-6478-4F0E-9BE6-416135BE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97" y="2739779"/>
            <a:ext cx="2623898" cy="13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âtir l'École ensemble | éduscol | Ministère de l'Éducation nationale, de  la Jeunesse et des Sports - Direction générale de l'enseignement scolaire">
            <a:extLst>
              <a:ext uri="{FF2B5EF4-FFF2-40B4-BE49-F238E27FC236}">
                <a16:creationId xmlns:a16="http://schemas.microsoft.com/office/drawing/2014/main" id="{C4306399-74BB-47FA-8687-6D478008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03" y="3541257"/>
            <a:ext cx="2374412" cy="111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F8654-A805-485F-8E28-72C70364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724960"/>
            <a:ext cx="8424863" cy="539991"/>
          </a:xfrm>
        </p:spPr>
        <p:txBody>
          <a:bodyPr/>
          <a:lstStyle/>
          <a:p>
            <a:r>
              <a:rPr lang="fr-FR" dirty="0">
                <a:latin typeface="Bradley Hand ITC" panose="03070402050302030203" pitchFamily="66" charset="0"/>
              </a:rPr>
              <a:t>2. Sondage : vos conceptions sur la classe « flexible »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4BE95D-E179-40A6-B7B9-04539DFC728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3850" y="1458685"/>
            <a:ext cx="8424334" cy="3338945"/>
          </a:xfrm>
        </p:spPr>
        <p:txBody>
          <a:bodyPr/>
          <a:lstStyle/>
          <a:p>
            <a:r>
              <a:rPr lang="fr-FR" dirty="0">
                <a:latin typeface="Bradley Hand ITC" panose="03070402050302030203" pitchFamily="66" charset="0"/>
              </a:rPr>
              <a:t>A. Les ballons, les fauteuils et les tabourets à bascule sont indispensables pour aménager une classe flexible.</a:t>
            </a:r>
          </a:p>
          <a:p>
            <a:r>
              <a:rPr lang="fr-FR" dirty="0">
                <a:latin typeface="Bradley Hand ITC" panose="03070402050302030203" pitchFamily="66" charset="0"/>
              </a:rPr>
              <a:t>Oui – Non – Ne se prononce pas</a:t>
            </a:r>
          </a:p>
          <a:p>
            <a:endParaRPr lang="fr-FR" sz="700" dirty="0">
              <a:latin typeface="Bradley Hand ITC" panose="03070402050302030203" pitchFamily="66" charset="0"/>
            </a:endParaRPr>
          </a:p>
          <a:p>
            <a:r>
              <a:rPr lang="fr-FR" dirty="0">
                <a:latin typeface="Bradley Hand ITC" panose="03070402050302030203" pitchFamily="66" charset="0"/>
              </a:rPr>
              <a:t>B. La salle de classe doit être spacieuse pour aménager une classe flexible.</a:t>
            </a:r>
          </a:p>
          <a:p>
            <a:r>
              <a:rPr lang="fr-FR" dirty="0">
                <a:latin typeface="Bradley Hand ITC" panose="03070402050302030203" pitchFamily="66" charset="0"/>
              </a:rPr>
              <a:t>Oui – Non – Ne se prononce pas</a:t>
            </a:r>
          </a:p>
          <a:p>
            <a:endParaRPr lang="fr-FR" sz="700" dirty="0">
              <a:latin typeface="Bradley Hand ITC" panose="03070402050302030203" pitchFamily="66" charset="0"/>
            </a:endParaRPr>
          </a:p>
          <a:p>
            <a:r>
              <a:rPr lang="fr-FR" dirty="0">
                <a:latin typeface="Bradley Hand ITC" panose="03070402050302030203" pitchFamily="66" charset="0"/>
              </a:rPr>
              <a:t>C. L’aménagement d’une classe flexible coûte cher.</a:t>
            </a:r>
          </a:p>
          <a:p>
            <a:r>
              <a:rPr lang="fr-FR" dirty="0">
                <a:latin typeface="Bradley Hand ITC" panose="03070402050302030203" pitchFamily="66" charset="0"/>
              </a:rPr>
              <a:t>Oui – Non – Ne se prononce pas</a:t>
            </a:r>
          </a:p>
          <a:p>
            <a:endParaRPr lang="fr-FR" sz="700" dirty="0">
              <a:latin typeface="Bradley Hand ITC" panose="03070402050302030203" pitchFamily="66" charset="0"/>
            </a:endParaRPr>
          </a:p>
          <a:p>
            <a:r>
              <a:rPr lang="fr-FR" dirty="0">
                <a:latin typeface="Bradley Hand ITC" panose="03070402050302030203" pitchFamily="66" charset="0"/>
              </a:rPr>
              <a:t>D. La classe flexible permet un engagement cognitif des élèves plus efficace.</a:t>
            </a:r>
          </a:p>
          <a:p>
            <a:r>
              <a:rPr lang="fr-FR" dirty="0">
                <a:latin typeface="Bradley Hand ITC" panose="03070402050302030203" pitchFamily="66" charset="0"/>
              </a:rPr>
              <a:t>Oui – Non – Ne se prononce pas</a:t>
            </a:r>
          </a:p>
          <a:p>
            <a:endParaRPr lang="fr-FR" sz="700" dirty="0">
              <a:latin typeface="Bradley Hand ITC" panose="03070402050302030203" pitchFamily="66" charset="0"/>
            </a:endParaRPr>
          </a:p>
          <a:p>
            <a:r>
              <a:rPr lang="fr-FR" dirty="0">
                <a:latin typeface="Bradley Hand ITC" panose="03070402050302030203" pitchFamily="66" charset="0"/>
              </a:rPr>
              <a:t>E. Enseigner en classe flexible est fatigant.</a:t>
            </a:r>
          </a:p>
          <a:p>
            <a:r>
              <a:rPr lang="fr-FR" dirty="0">
                <a:latin typeface="Bradley Hand ITC" panose="03070402050302030203" pitchFamily="66" charset="0"/>
              </a:rPr>
              <a:t>Oui – Non – Ne se prononce pas</a:t>
            </a:r>
          </a:p>
          <a:p>
            <a:endParaRPr lang="fr-FR" sz="700" dirty="0">
              <a:latin typeface="Bradley Hand ITC" panose="03070402050302030203" pitchFamily="66" charset="0"/>
            </a:endParaRPr>
          </a:p>
          <a:p>
            <a:r>
              <a:rPr lang="fr-FR" dirty="0">
                <a:latin typeface="Bradley Hand ITC" panose="03070402050302030203" pitchFamily="66" charset="0"/>
              </a:rPr>
              <a:t>F. Les élèves décident de leur travail.</a:t>
            </a:r>
          </a:p>
          <a:p>
            <a:r>
              <a:rPr lang="fr-FR" dirty="0">
                <a:latin typeface="Bradley Hand ITC" panose="03070402050302030203" pitchFamily="66" charset="0"/>
              </a:rPr>
              <a:t>Oui – Non – Ne se prononce pas</a:t>
            </a:r>
          </a:p>
          <a:p>
            <a:endParaRPr lang="fr-FR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7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7485AF9-8DF0-4F8A-A7AB-D309B76B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Bradley Hand ITC" panose="03070402050302030203" pitchFamily="66" charset="0"/>
              </a:rPr>
              <a:t>3. Environnement flexible et enseignement flexible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989FE9-CF5C-494C-9061-EFEDF02C38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3850" y="1272625"/>
            <a:ext cx="8424334" cy="1102179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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Témoignage</a:t>
            </a:r>
          </a:p>
          <a:p>
            <a:pPr marL="228600" indent="0"/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https://cardie.ac-nancy-metz.fr/une-classe-flexible-une-pratique-pedagogique-centree-sur-les-eleves/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!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Environnement flexible </a:t>
            </a:r>
            <a:r>
              <a:rPr lang="fr-FR" dirty="0">
                <a:latin typeface="Bradley Hand ITC" panose="03070402050302030203" pitchFamily="66" charset="0"/>
              </a:rPr>
              <a:t>: typologie des espaces d’apprentissage selon cinq modalités de travail, définis par </a:t>
            </a:r>
            <a:r>
              <a:rPr lang="fr-FR" dirty="0" err="1">
                <a:latin typeface="Bradley Hand ITC" panose="03070402050302030203" pitchFamily="66" charset="0"/>
              </a:rPr>
              <a:t>Rosan</a:t>
            </a:r>
            <a:r>
              <a:rPr lang="fr-FR" dirty="0">
                <a:latin typeface="Bradley Hand ITC" panose="03070402050302030203" pitchFamily="66" charset="0"/>
              </a:rPr>
              <a:t> Bosch, architecte et </a:t>
            </a:r>
            <a:r>
              <a:rPr lang="fr-FR" dirty="0" err="1">
                <a:latin typeface="Bradley Hand ITC" panose="03070402050302030203" pitchFamily="66" charset="0"/>
              </a:rPr>
              <a:t>designeuse</a:t>
            </a:r>
            <a:r>
              <a:rPr lang="fr-FR" dirty="0">
                <a:latin typeface="Bradley Hand ITC" panose="03070402050302030203" pitchFamily="66" charset="0"/>
              </a:rPr>
              <a:t> </a:t>
            </a:r>
            <a:r>
              <a:rPr lang="fr-FR" dirty="0" err="1">
                <a:latin typeface="Bradley Hand ITC" panose="03070402050302030203" pitchFamily="66" charset="0"/>
              </a:rPr>
              <a:t>néérlandaise</a:t>
            </a:r>
            <a:r>
              <a:rPr lang="fr-FR" dirty="0">
                <a:latin typeface="Bradley Hand ITC" panose="03070402050302030203" pitchFamily="66" charset="0"/>
              </a:rPr>
              <a:t>, spécialiste de l’architecture et du bâti scolaire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</p:txBody>
      </p:sp>
      <p:pic>
        <p:nvPicPr>
          <p:cNvPr id="2054" name="Picture 6" descr="JPEG - 128.9 ko">
            <a:extLst>
              <a:ext uri="{FF2B5EF4-FFF2-40B4-BE49-F238E27FC236}">
                <a16:creationId xmlns:a16="http://schemas.microsoft.com/office/drawing/2014/main" id="{9656998C-5BFE-40FB-81BD-1D6D7FCC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71" y="2571750"/>
            <a:ext cx="5092130" cy="19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989FE9-CF5C-494C-9061-EFEDF02C38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3850" y="794657"/>
            <a:ext cx="8424334" cy="3048000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!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Enseignement flexible 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radley Hand ITC" panose="03070402050302030203" pitchFamily="66" charset="0"/>
              </a:rPr>
              <a:t>Evaluation positive et auto-évaluation / </a:t>
            </a:r>
            <a:r>
              <a:rPr lang="fr-FR" dirty="0" err="1">
                <a:latin typeface="Bradley Hand ITC" panose="03070402050302030203" pitchFamily="66" charset="0"/>
              </a:rPr>
              <a:t>co-évalution</a:t>
            </a:r>
            <a:r>
              <a:rPr lang="fr-FR" dirty="0">
                <a:latin typeface="Bradley Hand ITC" panose="03070402050302030203" pitchFamily="66" charset="0"/>
              </a:rPr>
              <a:t> 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radley Hand ITC" panose="03070402050302030203" pitchFamily="66" charset="0"/>
              </a:rPr>
              <a:t>Ateliers de manipulation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radley Hand ITC" panose="03070402050302030203" pitchFamily="66" charset="0"/>
              </a:rPr>
              <a:t>Centres d’autonomie et plans de travail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radley Hand ITC" panose="03070402050302030203" pitchFamily="66" charset="0"/>
              </a:rPr>
              <a:t>Coopération et collaboration entre élèves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radley Hand ITC" panose="03070402050302030203" pitchFamily="66" charset="0"/>
              </a:rPr>
              <a:t>Utilisation d’outils numériques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radley Hand ITC" panose="03070402050302030203" pitchFamily="66" charset="0"/>
              </a:rPr>
              <a:t>Enseignement explicite et métacognitif : apprendre à apprendre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fr-FR" dirty="0">
              <a:latin typeface="Bradley Hand ITC" panose="03070402050302030203" pitchFamily="66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D9F290-0656-4831-82BF-8130A952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60" y="324236"/>
            <a:ext cx="2398138" cy="11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ACED5CF-60D1-4C06-9CC0-5A79F91C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85" y="1704088"/>
            <a:ext cx="1516287" cy="134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B8470F-CAC0-49B2-B714-7DB59B87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017" y="3908265"/>
            <a:ext cx="90916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AE31FD3D-5F8C-42CA-A432-A457C818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13" y="2151862"/>
            <a:ext cx="956872" cy="123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DB8C5A19-AC88-4F96-8092-B3ECCE46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74" y="3280922"/>
            <a:ext cx="1068052" cy="136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C4A6835-B341-47F7-AE6D-D5A9359D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72" y="3694527"/>
            <a:ext cx="1204712" cy="8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D5AB81C-65B3-4C53-B06D-4A4EB4B6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08" y="134934"/>
            <a:ext cx="950226" cy="121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9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7485AF9-8DF0-4F8A-A7AB-D309B76B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radley Hand ITC" panose="03070402050302030203" pitchFamily="66" charset="0"/>
              </a:rPr>
              <a:t>4. Rôle du directeur d’école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989FE9-CF5C-494C-9061-EFEDF02C38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41513" y="1222792"/>
            <a:ext cx="7760305" cy="3360094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Bradley Hand ITC" panose="03070402050302030203" pitchFamily="66" charset="0"/>
              </a:rPr>
              <a:t>Impulser l’innovation au sein de l’école, aider à sa mise en place, à évaluer son impact sur la réussite scolaire en lien avec les objectifs du projet d’école</a:t>
            </a:r>
          </a:p>
          <a:p>
            <a:pPr marL="228600" indent="0"/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Bradley Hand ITC" panose="03070402050302030203" pitchFamily="66" charset="0"/>
              </a:rPr>
              <a:t>Solliciter des partenaires : conseillers pédagogiques, pôle PARDIE </a:t>
            </a:r>
          </a:p>
          <a:p>
            <a:pPr marL="228600" indent="0"/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Bradley Hand ITC" panose="03070402050302030203" pitchFamily="66" charset="0"/>
              </a:rPr>
              <a:t>Œuvrer pour la continuité et la cohérence des parcours scolaires : prolongement du fonctionnement par ateliers au cycle 1, déploiement au sein d’un cycle, mise à profit des conseils de maîtres et de cycles, élaboration d’outils communs, harmonisation des pratiques</a:t>
            </a:r>
          </a:p>
          <a:p>
            <a:pPr marL="228600" indent="0"/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Bradley Hand ITC" panose="03070402050302030203" pitchFamily="66" charset="0"/>
              </a:rPr>
              <a:t>Encourager les collègues impliqués dans un projet innovant : écoute, soutien, échanges</a:t>
            </a:r>
          </a:p>
          <a:p>
            <a:pPr marL="228600" indent="0"/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Bradley Hand ITC" panose="03070402050302030203" pitchFamily="66" charset="0"/>
              </a:rPr>
              <a:t>Communiquer sur l’innovation : en direction de l’équipe enseignante, des parents, du collège de secteur, des structures périscolaires, des collectivités territoriales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Bradley Hand ITC" panose="03070402050302030203" pitchFamily="66" charset="0"/>
            </a:endParaRPr>
          </a:p>
          <a:p>
            <a:pPr marL="640080" lvl="2" indent="0">
              <a:buClr>
                <a:srgbClr val="F14124">
                  <a:lumMod val="75000"/>
                </a:srgbClr>
              </a:buClr>
              <a:buNone/>
            </a:pPr>
            <a:endParaRPr lang="fr-FR" sz="1400" dirty="0">
              <a:solidFill>
                <a:prstClr val="black">
                  <a:lumMod val="75000"/>
                  <a:lumOff val="25000"/>
                </a:prst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7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7485AF9-8DF0-4F8A-A7AB-D309B76B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21" y="671916"/>
            <a:ext cx="8424863" cy="539991"/>
          </a:xfrm>
        </p:spPr>
        <p:txBody>
          <a:bodyPr/>
          <a:lstStyle/>
          <a:p>
            <a:r>
              <a:rPr lang="fr-FR" dirty="0">
                <a:latin typeface="Bradley Hand ITC" panose="03070402050302030203" pitchFamily="66" charset="0"/>
              </a:rPr>
              <a:t>5. Sélection de ressources pour oser se lancer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989FE9-CF5C-494C-9061-EFEDF02C38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23321" y="1248860"/>
            <a:ext cx="8585151" cy="3512493"/>
          </a:xfrm>
        </p:spPr>
        <p:txBody>
          <a:bodyPr/>
          <a:lstStyle/>
          <a:p>
            <a:pPr marL="514350" indent="-285750">
              <a:buFont typeface="Wingdings" panose="05000000000000000000" pitchFamily="2" charset="2"/>
              <a:buChar char="!"/>
            </a:pPr>
            <a:r>
              <a:rPr lang="fr-FR" dirty="0">
                <a:latin typeface="Bradley Hand ITC" panose="03070402050302030203" pitchFamily="66" charset="0"/>
              </a:rPr>
              <a:t>Consultation Bâtir l’École ensemble 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https://batirlecole.education.gouv.fr/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pPr marL="514350" indent="-285750">
              <a:buFont typeface="Wingdings" panose="05000000000000000000" pitchFamily="2" charset="2"/>
              <a:buChar char="!"/>
            </a:pPr>
            <a:r>
              <a:rPr lang="fr-FR" dirty="0">
                <a:latin typeface="Bradley Hand ITC" panose="03070402050302030203" pitchFamily="66" charset="0"/>
              </a:rPr>
              <a:t>Ressources officielles</a:t>
            </a:r>
          </a:p>
          <a:p>
            <a:pPr marL="228600" indent="0"/>
            <a:endParaRPr lang="fr-FR" sz="700" dirty="0">
              <a:latin typeface="Bradley Hand ITC" panose="03070402050302030203" pitchFamily="66" charset="0"/>
            </a:endParaRPr>
          </a:p>
          <a:p>
            <a:pPr marL="228600" indent="0"/>
            <a:r>
              <a:rPr lang="fr-FR" dirty="0">
                <a:latin typeface="Bradley Hand ITC" panose="03070402050302030203" pitchFamily="66" charset="0"/>
              </a:rPr>
              <a:t>Document d’accompagnement pour aménager l’espace, 100% de réussite en CP</a:t>
            </a:r>
          </a:p>
          <a:p>
            <a:pPr marL="228600" indent="0"/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https://cache.media.eduscol.education.fr/file/Reussite/39/0/RA16_C2_FRA_Amenager_espace_v2_843390.pdf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endParaRPr lang="fr-FR" sz="700" dirty="0">
              <a:latin typeface="Bradley Hand ITC" panose="03070402050302030203" pitchFamily="66" charset="0"/>
            </a:endParaRPr>
          </a:p>
          <a:p>
            <a:pPr marL="228600" indent="0"/>
            <a:r>
              <a:rPr lang="fr-FR" dirty="0">
                <a:latin typeface="Bradley Hand ITC" panose="03070402050302030203" pitchFamily="66" charset="0"/>
              </a:rPr>
              <a:t>Site </a:t>
            </a:r>
            <a:r>
              <a:rPr lang="fr-FR" dirty="0" err="1">
                <a:latin typeface="Bradley Hand ITC" panose="03070402050302030203" pitchFamily="66" charset="0"/>
              </a:rPr>
              <a:t>Archiclasse</a:t>
            </a:r>
            <a:r>
              <a:rPr lang="fr-FR" dirty="0">
                <a:latin typeface="Bradley Hand ITC" panose="03070402050302030203" pitchFamily="66" charset="0"/>
              </a:rPr>
              <a:t> 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https://archiclasse.education.fr/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r>
              <a:rPr lang="fr-FR" dirty="0">
                <a:latin typeface="Bradley Hand ITC" panose="03070402050302030203" pitchFamily="66" charset="0"/>
              </a:rPr>
              <a:t>Article sur Circo 70 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http://vesoul2.circo70.ac-besancon.fr/2018/10/05/ils-bougent-tout-le-temps-et-si-on-essayait-la-classe-flexible/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latin typeface="Bradley Hand ITC" panose="03070402050302030203" pitchFamily="66" charset="0"/>
            </a:endParaRPr>
          </a:p>
          <a:p>
            <a:pPr marL="228600" indent="0"/>
            <a:r>
              <a:rPr lang="fr-FR" dirty="0">
                <a:latin typeface="Bradley Hand ITC" panose="03070402050302030203" pitchFamily="66" charset="0"/>
              </a:rPr>
              <a:t>Un dossier spécial « Flexi-classes » sur le site Prim à</a:t>
            </a:r>
            <a:r>
              <a:rPr lang="fr-FR" dirty="0">
                <a:solidFill>
                  <a:schemeClr val="tx1"/>
                </a:solidFill>
                <a:latin typeface="Bradley Hand ITC" panose="03070402050302030203" pitchFamily="66" charset="0"/>
              </a:rPr>
              <a:t> bord 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https://primabord.eduscol.education.fr/bouge-ton-projet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pPr marL="228600" indent="0"/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076" name="Picture 4" descr="Participez à Archiclasse ! | Ordre des architectes">
            <a:extLst>
              <a:ext uri="{FF2B5EF4-FFF2-40B4-BE49-F238E27FC236}">
                <a16:creationId xmlns:a16="http://schemas.microsoft.com/office/drawing/2014/main" id="{94999DD2-DA09-4A37-8523-346CC9B99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68" y="2446937"/>
            <a:ext cx="1118921" cy="6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itresse Aurel (@MaitresseAurel) | Twitter">
            <a:extLst>
              <a:ext uri="{FF2B5EF4-FFF2-40B4-BE49-F238E27FC236}">
                <a16:creationId xmlns:a16="http://schemas.microsoft.com/office/drawing/2014/main" id="{C6252548-8674-48FC-9464-64BEE18D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47" y="2446937"/>
            <a:ext cx="1273627" cy="8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6C6DEC0-F094-4FD8-9604-D8709A5EE76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71450" y="917191"/>
            <a:ext cx="8424334" cy="4046309"/>
          </a:xfrm>
        </p:spPr>
        <p:txBody>
          <a:bodyPr/>
          <a:lstStyle/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!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adley Hand ITC" panose="03070402050302030203" pitchFamily="66" charset="0"/>
                <a:cs typeface="Arial"/>
                <a:sym typeface="Arial"/>
              </a:rPr>
              <a:t>Ouvrages pédagogiques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lang="fr-FR" dirty="0">
              <a:solidFill>
                <a:srgbClr val="000000"/>
              </a:solidFill>
              <a:latin typeface="Bradley Hand ITC" panose="03070402050302030203" pitchFamily="66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adley Hand ITC" panose="03070402050302030203" pitchFamily="66" charset="0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lang="fr-FR" dirty="0">
              <a:solidFill>
                <a:srgbClr val="000000"/>
              </a:solidFill>
              <a:latin typeface="Bradley Hand ITC" panose="03070402050302030203" pitchFamily="66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adley Hand ITC" panose="03070402050302030203" pitchFamily="66" charset="0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lang="fr-FR" dirty="0">
              <a:solidFill>
                <a:srgbClr val="000000"/>
              </a:solidFill>
              <a:latin typeface="Bradley Hand ITC" panose="03070402050302030203" pitchFamily="66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adley Hand ITC" panose="03070402050302030203" pitchFamily="66" charset="0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lang="fr-FR" dirty="0">
              <a:solidFill>
                <a:srgbClr val="000000"/>
              </a:solidFill>
              <a:latin typeface="Bradley Hand ITC" panose="03070402050302030203" pitchFamily="66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adley Hand ITC" panose="03070402050302030203" pitchFamily="66" charset="0"/>
              <a:cs typeface="Arial"/>
              <a:sym typeface="Arial"/>
            </a:endParaRP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!"/>
              <a:tabLst/>
              <a:defRPr/>
            </a:pPr>
            <a:r>
              <a:rPr lang="fr-FR" dirty="0">
                <a:solidFill>
                  <a:srgbClr val="000000"/>
                </a:solidFill>
                <a:latin typeface="Bradley Hand ITC" panose="03070402050302030203" pitchFamily="66" charset="0"/>
              </a:rPr>
              <a:t>Blogs et ressources des deux PEMF ayant participé au témoignage pour le </a:t>
            </a:r>
            <a:r>
              <a:rPr lang="fr-FR" dirty="0" err="1">
                <a:solidFill>
                  <a:srgbClr val="000000"/>
                </a:solidFill>
                <a:latin typeface="Bradley Hand ITC" panose="03070402050302030203" pitchFamily="66" charset="0"/>
              </a:rPr>
              <a:t>Cardie</a:t>
            </a:r>
            <a:r>
              <a:rPr lang="fr-FR" dirty="0">
                <a:solidFill>
                  <a:srgbClr val="000000"/>
                </a:solidFill>
                <a:latin typeface="Bradley Hand ITC" panose="03070402050302030203" pitchFamily="66" charset="0"/>
              </a:rPr>
              <a:t> de l’académie de Nancy-Metz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Bradley Hand ITC" panose="03070402050302030203" pitchFamily="66" charset="0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http://maitressesev.eklablog.com/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Bradley Hand ITC" panose="03070402050302030203" pitchFamily="66" charset="0"/>
              <a:cs typeface="Arial"/>
              <a:sym typeface="Arial"/>
            </a:endParaRPr>
          </a:p>
          <a:p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http://maitresseaurel.eklablog.com/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http://ekladata.com/NnsqYERAbEH5cxKA-VFneLnUQws.pdf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http://maitresseaurel.eklablog.com/notre-atelier-au-forum-de-circo-a144738046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  <a:p>
            <a:endParaRPr lang="fr-FR" dirty="0">
              <a:latin typeface="Bradley Hand ITC" panose="03070402050302030203" pitchFamily="66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0F2C67-1BBA-41F8-904E-B2C29616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8" y="1173587"/>
            <a:ext cx="1000700" cy="12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BD191EB-E8F0-4F0C-B475-2EC6BCF3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2" y="1173586"/>
            <a:ext cx="1023777" cy="12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7D030A5-BE90-4B21-8B1C-7FEB0E44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1" y="1173585"/>
            <a:ext cx="940160" cy="12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593294E-1824-4A6D-94F9-3F0702BA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91" y="1173585"/>
            <a:ext cx="1901703" cy="11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DF5F070-C53C-487A-A9CD-6B1667E0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77054" y="1161087"/>
            <a:ext cx="911310" cy="12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0B225DC-456D-4EC9-A548-31325CF1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28439" y="1161087"/>
            <a:ext cx="911311" cy="11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931109"/>
      </p:ext>
    </p:extLst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575</Words>
  <Application>Microsoft Office PowerPoint</Application>
  <PresentationFormat>Affichage à l'écran (16:9)</PresentationFormat>
  <Paragraphs>88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Noto Sans Symbols</vt:lpstr>
      <vt:lpstr>Wingdings</vt:lpstr>
      <vt:lpstr>PREMIER MINISTRE</vt:lpstr>
      <vt:lpstr>INNOVATION ET PEDAGOGIE   Aménager l’espace scolaire au service des apprentissages </vt:lpstr>
      <vt:lpstr>1. l’innovation pédagogique dans la politique éducative nationale</vt:lpstr>
      <vt:lpstr>2. Sondage : vos conceptions sur la classe « flexible »</vt:lpstr>
      <vt:lpstr>3. Environnement flexible et enseignement flexible</vt:lpstr>
      <vt:lpstr>Présentation PowerPoint</vt:lpstr>
      <vt:lpstr>4. Rôle du directeur d’école</vt:lpstr>
      <vt:lpstr>5. Sélection de ressources pour oser se lancer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Pascale Claudel</cp:lastModifiedBy>
  <cp:revision>9</cp:revision>
  <dcterms:created xsi:type="dcterms:W3CDTF">2020-05-25T12:57:41Z</dcterms:created>
  <dcterms:modified xsi:type="dcterms:W3CDTF">2021-03-25T12:25:12Z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